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21"/>
  </p:handoutMasterIdLst>
  <p:sldIdLst>
    <p:sldId id="256" r:id="rId2"/>
    <p:sldId id="274" r:id="rId3"/>
    <p:sldId id="265" r:id="rId4"/>
    <p:sldId id="266" r:id="rId5"/>
    <p:sldId id="267" r:id="rId6"/>
    <p:sldId id="268" r:id="rId7"/>
    <p:sldId id="261" r:id="rId8"/>
    <p:sldId id="271" r:id="rId9"/>
    <p:sldId id="273" r:id="rId10"/>
    <p:sldId id="272" r:id="rId11"/>
    <p:sldId id="262" r:id="rId12"/>
    <p:sldId id="257" r:id="rId13"/>
    <p:sldId id="269" r:id="rId14"/>
    <p:sldId id="258" r:id="rId15"/>
    <p:sldId id="270" r:id="rId16"/>
    <p:sldId id="259" r:id="rId17"/>
    <p:sldId id="275" r:id="rId18"/>
    <p:sldId id="277" r:id="rId19"/>
    <p:sldId id="280" r:id="rId20"/>
  </p:sldIdLst>
  <p:sldSz cx="9144000" cy="6858000" type="screen4x3"/>
  <p:notesSz cx="6858000" cy="91074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0066"/>
    <a:srgbClr val="000099"/>
    <a:srgbClr val="FF0000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602" autoAdjust="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0288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0288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</a:defRPr>
            </a:lvl1pPr>
          </a:lstStyle>
          <a:p>
            <a:pPr>
              <a:defRPr/>
            </a:pPr>
            <a:fld id="{D569725C-7D08-4F13-A1B8-B44E9D50F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79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04B8D-B018-4AF0-9328-60A503F3D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9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344EA-D204-4853-BFA5-9DC4AEBE8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56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1C6EB-8A5B-458B-824B-23558F05C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71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9B6BF-2252-4B1E-879D-C7EC9D724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95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A30B0-8AB2-46CD-8524-54DAE0025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42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2DD06-42D6-40B5-989C-9C0C192D4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18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7ABDE-F32F-4CA0-A9FF-D60ABC222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1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A15E1-873A-4830-BF8D-A51FC1AB9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49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4CDC5-C335-486D-9C65-B2C83ACAF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77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45673-2EFA-4CFF-9005-E91F057E1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3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2CE88-7D19-4C06-98BD-9CFE24DC0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6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6EB47-CCB0-4E3F-8993-D6BA2E162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2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C63CF-6139-45D1-8866-D79DF4259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94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A4B7A-4CEA-46EB-89CD-95B6BC93D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3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9DAE-DD18-4D6D-B9A9-2565A54E2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/>
              </a:defRPr>
            </a:lvl1pPr>
          </a:lstStyle>
          <a:p>
            <a:pPr>
              <a:defRPr/>
            </a:pPr>
            <a:fld id="{28882632-3649-4639-B866-74F048E28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lebox.vt.edu/users/jpcroft/itma/digaud/jock.mp3" TargetMode="Externa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google.com/url?sa=i&amp;rct=j&amp;q=&amp;esrc=s&amp;source=images&amp;cd=&amp;cad=rja&amp;docid=6_Y4lc5I_C3gBM&amp;tbnid=dhGaczntskRmyM:&amp;ved=0CAUQjRw&amp;url=http%3A%2F%2Fspore.wikia.com%2Fwiki%2FFiction%3AHuman_(XaviCommander)&amp;ei=0jvVUvfLEOfgsATuv4L4Dg&amp;bvm=bv.59378465,d.eW0&amp;psig=AFQjCNEjlBj6MNNUxtMmTlfQfnwt_o7dSw&amp;ust=1389792538318267" TargetMode="Externa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Brief_History_of_Cells.flv" TargetMode="External"/><Relationship Id="rId4" Type="http://schemas.openxmlformats.org/officeDocument/2006/relationships/hyperlink" Target="Videos/Brief_History_of_Cells.flv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pj0emEGShQ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audio" Target="../media/audio2.wav"/><Relationship Id="rId4" Type="http://schemas.openxmlformats.org/officeDocument/2006/relationships/hyperlink" Target="http://kightleys.photoshelter.com/gallery/-/G0000O8RZEbjxjmU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Videos/Vaccines.flv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Videos/Diffusion_and_Osmosis.flv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glencoe.mcgraw-hill.com/sites/0078617022/student_view0/brainpop_movies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Videos/Tissues__Organs__and_Organ_Systems.flv" TargetMode="External"/><Relationship Id="rId5" Type="http://schemas.openxmlformats.org/officeDocument/2006/relationships/image" Target="../media/image7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hyperlink" Target="Videos/The_History_of_the_Microscope.flv" TargetMode="External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Videos/Parts_of_a_Compound_Microscope.flv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3.bin"/><Relationship Id="rId4" Type="http://schemas.openxmlformats.org/officeDocument/2006/relationships/hyperlink" Target="how%20to%20make%20a%20wet%20mount.ex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micro.magnet.fsu.edu/primer/java/electronmicroscopy/magnify1/index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381000"/>
            <a:ext cx="6248400" cy="1143000"/>
          </a:xfrm>
        </p:spPr>
        <p:txBody>
          <a:bodyPr/>
          <a:lstStyle/>
          <a:p>
            <a:r>
              <a:rPr lang="en-US" altLang="en-US" sz="6600" b="1" dirty="0" smtClean="0"/>
              <a:t>Chapter 2</a:t>
            </a:r>
            <a:r>
              <a:rPr lang="en-US" altLang="en-US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304800" y="5410200"/>
            <a:ext cx="6400800" cy="838200"/>
          </a:xfrm>
        </p:spPr>
        <p:txBody>
          <a:bodyPr/>
          <a:lstStyle/>
          <a:p>
            <a:r>
              <a:rPr lang="en-US" altLang="en-US" sz="5400" dirty="0" smtClean="0"/>
              <a:t>Cells</a:t>
            </a:r>
            <a:endParaRPr lang="en-US" altLang="en-US" dirty="0" smtClean="0"/>
          </a:p>
        </p:txBody>
      </p:sp>
      <p:graphicFrame>
        <p:nvGraphicFramePr>
          <p:cNvPr id="2052" name="Object 4">
            <a:hlinkClick r:id="rId3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91062"/>
              </p:ext>
            </p:extLst>
          </p:nvPr>
        </p:nvGraphicFramePr>
        <p:xfrm>
          <a:off x="838200" y="1694089"/>
          <a:ext cx="3455988" cy="346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lip" r:id="rId4" imgW="3455406" imgH="3468986" progId="MS_ClipArt_Gallery.5">
                  <p:embed/>
                </p:oleObj>
              </mc:Choice>
              <mc:Fallback>
                <p:oleObj name="Clip" r:id="rId4" imgW="3455406" imgH="3468986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94089"/>
                        <a:ext cx="3455988" cy="346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5" name="Picture 7" descr="http://static3.wikia.nocookie.net/__cb20101220195951/spore/images/0/02/Hires_human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94137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000" b="1">
                <a:effectLst/>
                <a:latin typeface="Comic Sans MS" pitchFamily="66" charset="0"/>
              </a:rPr>
              <a:t>* </a:t>
            </a:r>
            <a:r>
              <a:rPr lang="en-US" altLang="en-US" sz="3000" b="1">
                <a:solidFill>
                  <a:srgbClr val="FF0000"/>
                </a:solidFill>
                <a:effectLst/>
                <a:latin typeface="Comic Sans MS" pitchFamily="66" charset="0"/>
              </a:rPr>
              <a:t>Robert Hooke</a:t>
            </a:r>
            <a:r>
              <a:rPr lang="en-US" altLang="en-US" sz="3000" b="1">
                <a:effectLst/>
                <a:latin typeface="Comic Sans MS" pitchFamily="66" charset="0"/>
              </a:rPr>
              <a:t>= 1st person to see cells.</a:t>
            </a:r>
          </a:p>
          <a:p>
            <a:endParaRPr lang="en-US" altLang="en-US" sz="3000" b="1">
              <a:effectLst/>
              <a:latin typeface="Comic Sans MS" pitchFamily="66" charset="0"/>
            </a:endParaRPr>
          </a:p>
          <a:p>
            <a:r>
              <a:rPr lang="en-US" altLang="en-US" sz="3000" b="1">
                <a:effectLst/>
                <a:latin typeface="Comic Sans MS" pitchFamily="66" charset="0"/>
              </a:rPr>
              <a:t>* </a:t>
            </a:r>
            <a:r>
              <a:rPr lang="en-US" altLang="en-US" sz="3000" b="1">
                <a:solidFill>
                  <a:srgbClr val="FF0000"/>
                </a:solidFill>
                <a:effectLst/>
                <a:latin typeface="Comic Sans MS" pitchFamily="66" charset="0"/>
              </a:rPr>
              <a:t>Schleiden and Schwann</a:t>
            </a:r>
            <a:r>
              <a:rPr lang="en-US" altLang="en-US" sz="3000" b="1">
                <a:effectLst/>
                <a:latin typeface="Comic Sans MS" pitchFamily="66" charset="0"/>
              </a:rPr>
              <a:t> = discovered all living 					    things have cells</a:t>
            </a:r>
          </a:p>
        </p:txBody>
      </p:sp>
      <p:pic>
        <p:nvPicPr>
          <p:cNvPr id="11267" name="Picture 6" descr="2408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2362200"/>
            <a:ext cx="38163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7" descr="1141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2250"/>
            <a:ext cx="51816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7924800" y="0"/>
            <a:ext cx="1219200" cy="5492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  <a:effectLst/>
                <a:hlinkClick r:id="rId4" action="ppaction://hlinkfile"/>
              </a:rPr>
              <a:t>Hooke :25</a:t>
            </a:r>
            <a:endParaRPr lang="en-US" altLang="en-US" sz="1200">
              <a:solidFill>
                <a:schemeClr val="bg1"/>
              </a:solidFill>
              <a:effectLst/>
              <a:hlinkClick r:id="rId5" action="ppaction://hlinkfile"/>
            </a:endParaRPr>
          </a:p>
          <a:p>
            <a:pPr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  <a:effectLst/>
                <a:hlinkClick r:id="rId4" action="ppaction://hlinkfile"/>
              </a:rPr>
              <a:t>S and S 3:00</a:t>
            </a:r>
            <a:endParaRPr lang="en-US" altLang="en-US" sz="120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772400" cy="1143000"/>
          </a:xfrm>
        </p:spPr>
        <p:txBody>
          <a:bodyPr/>
          <a:lstStyle/>
          <a:p>
            <a:r>
              <a:rPr lang="en-US" altLang="en-US" sz="5400" b="1" u="sng" smtClean="0">
                <a:solidFill>
                  <a:srgbClr val="660066"/>
                </a:solidFill>
                <a:latin typeface="Algerian" pitchFamily="82" charset="0"/>
              </a:rPr>
              <a:t>Cell Theory</a:t>
            </a:r>
            <a:endParaRPr lang="en-US" altLang="en-US" sz="5400" u="sng" smtClean="0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1828800"/>
            <a:ext cx="89154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46225" indent="-6318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/>
            <a:r>
              <a:rPr lang="en-US" altLang="en-US" sz="4000" b="1">
                <a:effectLst/>
                <a:latin typeface="Comic Sans MS" pitchFamily="66" charset="0"/>
              </a:rPr>
              <a:t>1. All organisms have 1 or more cells.</a:t>
            </a:r>
          </a:p>
          <a:p>
            <a:pPr lvl="2"/>
            <a:endParaRPr lang="en-US" altLang="en-US" sz="4000" b="1">
              <a:effectLst/>
              <a:latin typeface="Comic Sans MS" pitchFamily="66" charset="0"/>
            </a:endParaRPr>
          </a:p>
          <a:p>
            <a:pPr lvl="2"/>
            <a:r>
              <a:rPr lang="en-US" altLang="en-US" sz="4000" b="1">
                <a:effectLst/>
                <a:latin typeface="Comic Sans MS" pitchFamily="66" charset="0"/>
              </a:rPr>
              <a:t>2. Cells are the basic units of structure in all organisms.</a:t>
            </a:r>
          </a:p>
          <a:p>
            <a:pPr lvl="2"/>
            <a:endParaRPr lang="en-US" altLang="en-US" sz="4000" b="1">
              <a:effectLst/>
              <a:latin typeface="Comic Sans MS" pitchFamily="66" charset="0"/>
            </a:endParaRPr>
          </a:p>
          <a:p>
            <a:r>
              <a:rPr lang="en-US" altLang="en-US" sz="4000" b="1">
                <a:effectLst/>
                <a:latin typeface="Comic Sans MS" pitchFamily="66" charset="0"/>
              </a:rPr>
              <a:t>	3. All cells come from other 	  	   cells.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en-US" b="1" smtClean="0">
                <a:solidFill>
                  <a:srgbClr val="660066"/>
                </a:solidFill>
                <a:latin typeface="Comic Sans MS" pitchFamily="66" charset="0"/>
              </a:rPr>
              <a:t>Viruses</a:t>
            </a:r>
            <a:endParaRPr lang="en-US" altLang="en-US" b="1" u="sng" smtClean="0">
              <a:solidFill>
                <a:srgbClr val="660066"/>
              </a:solidFill>
            </a:endParaRPr>
          </a:p>
        </p:txBody>
      </p:sp>
      <p:pic>
        <p:nvPicPr>
          <p:cNvPr id="13315" name="Picture 8" descr="viru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914400"/>
            <a:ext cx="4495800" cy="4367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62000" y="5484813"/>
            <a:ext cx="7467600" cy="10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/>
            <a:r>
              <a:rPr lang="en-US" altLang="en-US" sz="3600" b="1">
                <a:solidFill>
                  <a:srgbClr val="FF0000"/>
                </a:solidFill>
                <a:effectLst/>
                <a:latin typeface="Comic Sans MS" pitchFamily="66" charset="0"/>
              </a:rPr>
              <a:t>Virus</a:t>
            </a:r>
            <a:r>
              <a:rPr lang="en-US" altLang="en-US" sz="2800" b="1">
                <a:effectLst/>
                <a:latin typeface="Comic Sans MS" pitchFamily="66" charset="0"/>
              </a:rPr>
              <a:t> – </a:t>
            </a:r>
            <a:r>
              <a:rPr lang="en-US" altLang="en-US" sz="2800">
                <a:effectLst/>
                <a:latin typeface="Comic Sans MS" pitchFamily="66" charset="0"/>
              </a:rPr>
              <a:t>a strand of hereditary material surrounded by a protein coat.</a:t>
            </a:r>
            <a:endParaRPr lang="en-US" altLang="en-US" sz="2800">
              <a:effectLst/>
            </a:endParaRP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7239000" y="0"/>
            <a:ext cx="1905000" cy="5492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1200">
                <a:solidFill>
                  <a:schemeClr val="bg1"/>
                </a:solidFill>
                <a:effectLst/>
                <a:hlinkClick r:id="rId3"/>
              </a:rPr>
              <a:t>Virus infecting cell</a:t>
            </a:r>
            <a:endParaRPr lang="en-US" altLang="en-US" sz="1200">
              <a:solidFill>
                <a:schemeClr val="bg1"/>
              </a:solidFill>
              <a:effectLst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1200">
                <a:solidFill>
                  <a:schemeClr val="bg1"/>
                </a:solidFill>
                <a:effectLst/>
                <a:hlinkClick r:id="rId4"/>
              </a:rPr>
              <a:t>Virus pictures</a:t>
            </a:r>
            <a:endParaRPr lang="en-US" altLang="en-US" sz="1200">
              <a:solidFill>
                <a:schemeClr val="bg1"/>
              </a:solidFill>
              <a:effectLst/>
            </a:endParaRPr>
          </a:p>
        </p:txBody>
      </p:sp>
      <p:pic>
        <p:nvPicPr>
          <p:cNvPr id="13318" name="Picture 10" descr="MiddleSchoolAudio">
            <a:hlinkClick r:id="" action="ppaction://noaction">
              <a:snd r:embed="rId5" name="LS42914.WAV"/>
            </a:hlinkClick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6248400"/>
            <a:ext cx="228600" cy="214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sz="60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Host Cell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1371600"/>
            <a:ext cx="91440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700" b="1">
                <a:effectLst/>
                <a:latin typeface="Comic Sans MS" pitchFamily="66" charset="0"/>
              </a:rPr>
              <a:t>A living cell where a virus reproduces.</a:t>
            </a:r>
          </a:p>
        </p:txBody>
      </p:sp>
      <p:pic>
        <p:nvPicPr>
          <p:cNvPr id="14340" name="Picture 11" descr="t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160588"/>
            <a:ext cx="4800600" cy="4697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1" name="Text Box 13"/>
          <p:cNvSpPr txBox="1">
            <a:spLocks noChangeArrowheads="1"/>
          </p:cNvSpPr>
          <p:nvPr/>
        </p:nvSpPr>
        <p:spPr bwMode="auto">
          <a:xfrm>
            <a:off x="6781800" y="6172200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effectLst/>
              </a:rPr>
              <a:t>2000X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21336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46163" indent="-3492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/>
            <a:r>
              <a:rPr lang="en-US" altLang="en-US" sz="3200">
                <a:effectLst/>
                <a:latin typeface="Comic Sans MS" pitchFamily="66" charset="0"/>
                <a:cs typeface="Times New Roman" pitchFamily="18" charset="0"/>
              </a:rPr>
              <a:t>1. </a:t>
            </a:r>
            <a:r>
              <a:rPr lang="en-US" altLang="en-US" sz="3200" b="1">
                <a:solidFill>
                  <a:srgbClr val="FF0000"/>
                </a:solidFill>
                <a:effectLst/>
                <a:latin typeface="Comic Sans MS" pitchFamily="66" charset="0"/>
              </a:rPr>
              <a:t>Active Virus</a:t>
            </a:r>
            <a:r>
              <a:rPr lang="en-US" altLang="en-US" sz="3200" b="1">
                <a:effectLst/>
                <a:latin typeface="Comic Sans MS" pitchFamily="66" charset="0"/>
              </a:rPr>
              <a:t> –Enters cell and reproduces until the cell is destroyed. </a:t>
            </a:r>
            <a:endParaRPr lang="en-US" altLang="en-US" b="1">
              <a:effectLst/>
            </a:endParaRPr>
          </a:p>
        </p:txBody>
      </p:sp>
      <p:sp>
        <p:nvSpPr>
          <p:cNvPr id="4101" name="WordArt 5"/>
          <p:cNvSpPr>
            <a:spLocks noChangeAspect="1" noChangeArrowheads="1" noChangeShapeType="1" noTextEdit="1"/>
          </p:cNvSpPr>
          <p:nvPr/>
        </p:nvSpPr>
        <p:spPr bwMode="auto">
          <a:xfrm>
            <a:off x="990600" y="609600"/>
            <a:ext cx="6973888" cy="1116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 Ways a Virus Acts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0" y="4038600"/>
            <a:ext cx="91440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>
                <a:effectLst/>
              </a:rPr>
              <a:t>	</a:t>
            </a:r>
            <a:r>
              <a:rPr lang="en-US" altLang="en-US" sz="3200" b="1">
                <a:effectLst/>
                <a:latin typeface="Comic Sans MS" pitchFamily="66" charset="0"/>
              </a:rPr>
              <a:t>2. </a:t>
            </a:r>
            <a:r>
              <a:rPr lang="en-US" altLang="en-US" sz="3200" b="1">
                <a:solidFill>
                  <a:srgbClr val="FF0000"/>
                </a:solidFill>
                <a:effectLst/>
                <a:latin typeface="Comic Sans MS" pitchFamily="66" charset="0"/>
              </a:rPr>
              <a:t>Latent Virus</a:t>
            </a:r>
            <a:r>
              <a:rPr lang="en-US" altLang="en-US" sz="3200" b="1">
                <a:effectLst/>
                <a:latin typeface="Comic Sans MS" pitchFamily="66" charset="0"/>
              </a:rPr>
              <a:t> – Enters cell but 	doesn’t start making new viruses. 	However, at any time he can become 	active. </a:t>
            </a:r>
          </a:p>
          <a:p>
            <a:endParaRPr lang="en-US" altLang="en-US" sz="3200"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 animBg="1"/>
      <p:bldP spid="410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5"/>
          <p:cNvSpPr>
            <a:spLocks noChangeArrowheads="1" noChangeShapeType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Vaccines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0" y="1676400"/>
            <a:ext cx="41910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effectLst/>
                <a:latin typeface="Comic Sans MS" pitchFamily="66" charset="0"/>
              </a:rPr>
              <a:t>Edward Jenner created the 1</a:t>
            </a:r>
            <a:r>
              <a:rPr lang="en-US" altLang="en-US" sz="4400" b="1" baseline="30000">
                <a:effectLst/>
                <a:latin typeface="Comic Sans MS" pitchFamily="66" charset="0"/>
              </a:rPr>
              <a:t>st</a:t>
            </a:r>
            <a:r>
              <a:rPr lang="en-US" altLang="en-US" sz="4400" b="1">
                <a:effectLst/>
                <a:latin typeface="Comic Sans MS" pitchFamily="66" charset="0"/>
              </a:rPr>
              <a:t> vaccine in 1796.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7696200" y="0"/>
            <a:ext cx="14478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  <a:effectLst/>
                <a:hlinkClick r:id="rId2" action="ppaction://hlinkfile"/>
              </a:rPr>
              <a:t>Vaccine</a:t>
            </a:r>
            <a:endParaRPr lang="en-US" altLang="en-US" sz="1200">
              <a:solidFill>
                <a:schemeClr val="bg1"/>
              </a:solidFill>
              <a:effectLst/>
            </a:endParaRPr>
          </a:p>
        </p:txBody>
      </p:sp>
      <p:pic>
        <p:nvPicPr>
          <p:cNvPr id="16389" name="Picture 11" descr="im43 vaccinat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1936750"/>
            <a:ext cx="5105400" cy="3778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52578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/>
                <a:latin typeface="Comic Sans MS" pitchFamily="66" charset="0"/>
              </a:rPr>
              <a:t>Gene Therapy</a:t>
            </a:r>
            <a:r>
              <a:rPr lang="en-US" altLang="en-US" sz="3600" b="1">
                <a:effectLst/>
                <a:latin typeface="Comic Sans MS" pitchFamily="66" charset="0"/>
              </a:rPr>
              <a:t> – Substituting good DNA for incorrect DNA.</a:t>
            </a:r>
            <a:r>
              <a:rPr lang="en-US" altLang="en-US" sz="3600" b="1">
                <a:effectLst/>
              </a:rPr>
              <a:t> </a:t>
            </a:r>
          </a:p>
        </p:txBody>
      </p:sp>
      <p:sp>
        <p:nvSpPr>
          <p:cNvPr id="17411" name="WordArt 4"/>
          <p:cNvSpPr>
            <a:spLocks noChangeArrowheads="1" noChangeShapeType="1" noTextEdit="1"/>
          </p:cNvSpPr>
          <p:nvPr/>
        </p:nvSpPr>
        <p:spPr bwMode="auto">
          <a:xfrm>
            <a:off x="2438400" y="0"/>
            <a:ext cx="4191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Helpful Viruses</a:t>
            </a:r>
          </a:p>
        </p:txBody>
      </p:sp>
      <p:pic>
        <p:nvPicPr>
          <p:cNvPr id="17412" name="Picture 7" descr="gene_therapy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350520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5"/>
          <p:cNvSpPr>
            <a:spLocks noChangeArrowheads="1" noChangeShapeType="1" noTextEdit="1"/>
          </p:cNvSpPr>
          <p:nvPr/>
        </p:nvSpPr>
        <p:spPr bwMode="auto">
          <a:xfrm>
            <a:off x="685800" y="1981200"/>
            <a:ext cx="7924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What Do Cells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Osmosis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9144000" cy="1295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600" b="1" smtClean="0"/>
              <a:t> When water moves into and out of the cell by going through the cell membrane.</a:t>
            </a:r>
          </a:p>
        </p:txBody>
      </p:sp>
      <p:pic>
        <p:nvPicPr>
          <p:cNvPr id="19460" name="Picture 7" descr="osmosis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2776538"/>
            <a:ext cx="5486400" cy="4081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Diffusion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9144000" cy="19050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4000" b="1" smtClean="0"/>
              <a:t>When molecules move from areas where there are more of them to areas where there are fewer of them.</a:t>
            </a:r>
            <a:endParaRPr lang="en-US" altLang="en-US" sz="4000" smtClean="0"/>
          </a:p>
        </p:txBody>
      </p:sp>
      <p:pic>
        <p:nvPicPr>
          <p:cNvPr id="20484" name="Picture 10" descr="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71800"/>
            <a:ext cx="3762375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8077200" y="0"/>
            <a:ext cx="10668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  <a:effectLst/>
                <a:hlinkClick r:id="rId3" action="ppaction://hlinkfile"/>
              </a:rPr>
              <a:t>Video @:22</a:t>
            </a:r>
            <a:endParaRPr lang="en-US" altLang="en-US" sz="1200">
              <a:solidFill>
                <a:schemeClr val="bg1"/>
              </a:solidFill>
              <a:effectLst/>
            </a:endParaRPr>
          </a:p>
        </p:txBody>
      </p:sp>
      <p:pic>
        <p:nvPicPr>
          <p:cNvPr id="20486" name="Picture 13" descr="beaker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38888" y="3200400"/>
            <a:ext cx="2805112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47" name="Line 15"/>
          <p:cNvSpPr>
            <a:spLocks noChangeShapeType="1"/>
          </p:cNvSpPr>
          <p:nvPr/>
        </p:nvSpPr>
        <p:spPr bwMode="auto">
          <a:xfrm>
            <a:off x="4038600" y="4876800"/>
            <a:ext cx="2057400" cy="0"/>
          </a:xfrm>
          <a:prstGeom prst="line">
            <a:avLst/>
          </a:prstGeom>
          <a:noFill/>
          <a:ln w="1809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0" y="12192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Name for any cell part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Organelle</a:t>
            </a:r>
          </a:p>
        </p:txBody>
      </p:sp>
      <p:pic>
        <p:nvPicPr>
          <p:cNvPr id="3076" name="Picture 11" descr="im0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2200275"/>
            <a:ext cx="5334000" cy="4657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4114800" y="2438400"/>
            <a:ext cx="1752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1828800" y="5562600"/>
            <a:ext cx="1371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3349625"/>
            <a:ext cx="91440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9675" indent="-295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/>
            <a:r>
              <a:rPr lang="en-US" altLang="en-US" sz="2800">
                <a:effectLst/>
                <a:latin typeface="Comic Sans MS" pitchFamily="66" charset="0"/>
              </a:rPr>
              <a:t>1. </a:t>
            </a:r>
            <a:r>
              <a:rPr lang="en-US" altLang="en-US" sz="2800" b="1">
                <a:solidFill>
                  <a:srgbClr val="FF0000"/>
                </a:solidFill>
                <a:effectLst/>
                <a:latin typeface="Comic Sans MS" pitchFamily="66" charset="0"/>
              </a:rPr>
              <a:t>cell membrane</a:t>
            </a:r>
            <a:r>
              <a:rPr lang="en-US" altLang="en-US" sz="2800" b="1">
                <a:effectLst/>
                <a:latin typeface="Comic Sans MS" pitchFamily="66" charset="0"/>
              </a:rPr>
              <a:t> – outer part of cell that lets things in and out.</a:t>
            </a:r>
          </a:p>
          <a:p>
            <a:pPr lvl="2"/>
            <a:r>
              <a:rPr lang="en-US" altLang="en-US" sz="2800">
                <a:effectLst/>
                <a:latin typeface="Comic Sans MS" pitchFamily="66" charset="0"/>
              </a:rPr>
              <a:t>2. </a:t>
            </a:r>
            <a:r>
              <a:rPr lang="en-US" altLang="en-US" sz="2800" b="1">
                <a:solidFill>
                  <a:srgbClr val="FF0000"/>
                </a:solidFill>
                <a:effectLst/>
                <a:latin typeface="Comic Sans MS" pitchFamily="66" charset="0"/>
              </a:rPr>
              <a:t>cytoplasm</a:t>
            </a:r>
            <a:r>
              <a:rPr lang="en-US" altLang="en-US" sz="2800" b="1">
                <a:effectLst/>
                <a:latin typeface="Comic Sans MS" pitchFamily="66" charset="0"/>
              </a:rPr>
              <a:t> – gel-like material that cell parts float in.</a:t>
            </a:r>
          </a:p>
          <a:p>
            <a:pPr lvl="2"/>
            <a:r>
              <a:rPr lang="en-US" altLang="en-US" sz="2800">
                <a:effectLst/>
                <a:latin typeface="Comic Sans MS" pitchFamily="66" charset="0"/>
              </a:rPr>
              <a:t>3. </a:t>
            </a:r>
            <a:r>
              <a:rPr lang="en-US" altLang="en-US" sz="2800" b="1">
                <a:solidFill>
                  <a:srgbClr val="FF0000"/>
                </a:solidFill>
                <a:effectLst/>
                <a:latin typeface="Comic Sans MS" pitchFamily="66" charset="0"/>
              </a:rPr>
              <a:t>nucleus</a:t>
            </a:r>
            <a:r>
              <a:rPr lang="en-US" altLang="en-US" sz="2800" b="1">
                <a:effectLst/>
                <a:latin typeface="Comic Sans MS" pitchFamily="66" charset="0"/>
              </a:rPr>
              <a:t> – directs all the cells activities.</a:t>
            </a:r>
          </a:p>
          <a:p>
            <a:pPr lvl="2"/>
            <a:r>
              <a:rPr lang="en-US" altLang="en-US" sz="2800">
                <a:effectLst/>
                <a:latin typeface="Comic Sans MS" pitchFamily="66" charset="0"/>
              </a:rPr>
              <a:t>4. </a:t>
            </a:r>
            <a:r>
              <a:rPr lang="en-US" altLang="en-US" sz="2800" b="1">
                <a:solidFill>
                  <a:srgbClr val="FF0000"/>
                </a:solidFill>
                <a:effectLst/>
                <a:latin typeface="Comic Sans MS" pitchFamily="66" charset="0"/>
              </a:rPr>
              <a:t>mitochondria</a:t>
            </a:r>
            <a:r>
              <a:rPr lang="en-US" altLang="en-US" sz="2800" b="1">
                <a:effectLst/>
                <a:latin typeface="Comic Sans MS" pitchFamily="66" charset="0"/>
              </a:rPr>
              <a:t> – breaks down food &amp; releases energy. </a:t>
            </a:r>
          </a:p>
          <a:p>
            <a:pPr lvl="2"/>
            <a:r>
              <a:rPr lang="en-US" altLang="en-US" sz="2800">
                <a:effectLst/>
                <a:latin typeface="Comic Sans MS" pitchFamily="66" charset="0"/>
              </a:rPr>
              <a:t>5. </a:t>
            </a:r>
            <a:r>
              <a:rPr lang="en-US" altLang="en-US" sz="2800" b="1">
                <a:solidFill>
                  <a:srgbClr val="FF0000"/>
                </a:solidFill>
                <a:effectLst/>
                <a:latin typeface="Comic Sans MS" pitchFamily="66" charset="0"/>
              </a:rPr>
              <a:t>ribosomes</a:t>
            </a:r>
            <a:r>
              <a:rPr lang="en-US" altLang="en-US" sz="2800" b="1">
                <a:effectLst/>
                <a:latin typeface="Comic Sans MS" pitchFamily="66" charset="0"/>
              </a:rPr>
              <a:t> – makes protein</a:t>
            </a:r>
            <a:endParaRPr lang="en-US" altLang="en-US" sz="2800">
              <a:effectLst/>
            </a:endParaRPr>
          </a:p>
        </p:txBody>
      </p:sp>
      <p:pic>
        <p:nvPicPr>
          <p:cNvPr id="4099" name="Picture 9" descr="im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86740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2362200" y="762000"/>
            <a:ext cx="1828800" cy="762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1600200" y="3048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Nucleus</a:t>
            </a:r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V="1">
            <a:off x="1981200" y="1905000"/>
            <a:ext cx="914400" cy="76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685800" y="15240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Mitochondria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5791200" y="3048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Ribosomes</a:t>
            </a:r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 flipH="1">
            <a:off x="5791200" y="685800"/>
            <a:ext cx="685800" cy="1066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4343400" y="0"/>
            <a:ext cx="152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4114800"/>
            <a:ext cx="91440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55713" indent="-3413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/>
            <a:r>
              <a:rPr lang="en-US" altLang="en-US" sz="2800" b="1">
                <a:effectLst/>
                <a:latin typeface="Comic Sans MS" pitchFamily="66" charset="0"/>
              </a:rPr>
              <a:t>6. </a:t>
            </a:r>
            <a:r>
              <a:rPr lang="en-US" altLang="en-US" sz="2800" b="1">
                <a:solidFill>
                  <a:srgbClr val="FF0000"/>
                </a:solidFill>
                <a:effectLst/>
                <a:latin typeface="Comic Sans MS" pitchFamily="66" charset="0"/>
              </a:rPr>
              <a:t>endoplasmic reticulum (ER)</a:t>
            </a:r>
            <a:r>
              <a:rPr lang="en-US" altLang="en-US" sz="2800" b="1">
                <a:effectLst/>
                <a:latin typeface="Comic Sans MS" pitchFamily="66" charset="0"/>
              </a:rPr>
              <a:t> – tunnels that move things around inside the cell.</a:t>
            </a:r>
          </a:p>
          <a:p>
            <a:pPr lvl="2"/>
            <a:r>
              <a:rPr lang="en-US" altLang="en-US" sz="2800" b="1">
                <a:effectLst/>
                <a:latin typeface="Comic Sans MS" pitchFamily="66" charset="0"/>
              </a:rPr>
              <a:t>7. </a:t>
            </a:r>
            <a:r>
              <a:rPr lang="en-US" altLang="en-US" sz="2800" b="1">
                <a:solidFill>
                  <a:srgbClr val="FF0000"/>
                </a:solidFill>
                <a:effectLst/>
                <a:latin typeface="Comic Sans MS" pitchFamily="66" charset="0"/>
              </a:rPr>
              <a:t>golgi bodies</a:t>
            </a:r>
            <a:r>
              <a:rPr lang="en-US" altLang="en-US" sz="2800" b="1">
                <a:effectLst/>
                <a:latin typeface="Comic Sans MS" pitchFamily="66" charset="0"/>
              </a:rPr>
              <a:t> – sacs that move protein outside the cell. </a:t>
            </a:r>
          </a:p>
          <a:p>
            <a:pPr lvl="2"/>
            <a:r>
              <a:rPr lang="en-US" altLang="en-US" sz="2800" b="1">
                <a:effectLst/>
                <a:latin typeface="Comic Sans MS" pitchFamily="66" charset="0"/>
              </a:rPr>
              <a:t>8. </a:t>
            </a:r>
            <a:r>
              <a:rPr lang="en-US" altLang="en-US" sz="2800" b="1">
                <a:solidFill>
                  <a:srgbClr val="FF0000"/>
                </a:solidFill>
                <a:effectLst/>
                <a:latin typeface="Comic Sans MS" pitchFamily="66" charset="0"/>
              </a:rPr>
              <a:t>vacuoles</a:t>
            </a:r>
            <a:r>
              <a:rPr lang="en-US" altLang="en-US" sz="2800" b="1">
                <a:effectLst/>
                <a:latin typeface="Comic Sans MS" pitchFamily="66" charset="0"/>
              </a:rPr>
              <a:t> – storage place.</a:t>
            </a:r>
          </a:p>
          <a:p>
            <a:pPr lvl="2"/>
            <a:r>
              <a:rPr lang="en-US" altLang="en-US" sz="2800" b="1">
                <a:effectLst/>
                <a:latin typeface="Comic Sans MS" pitchFamily="66" charset="0"/>
              </a:rPr>
              <a:t>9. </a:t>
            </a:r>
            <a:r>
              <a:rPr lang="en-US" altLang="en-US" sz="2800" b="1">
                <a:solidFill>
                  <a:srgbClr val="FF0000"/>
                </a:solidFill>
                <a:effectLst/>
                <a:latin typeface="Comic Sans MS" pitchFamily="66" charset="0"/>
              </a:rPr>
              <a:t>lysosomes</a:t>
            </a:r>
            <a:r>
              <a:rPr lang="en-US" altLang="en-US" sz="2800" b="1">
                <a:effectLst/>
                <a:latin typeface="Comic Sans MS" pitchFamily="66" charset="0"/>
              </a:rPr>
              <a:t> – digest waste for cell.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7848600" y="0"/>
            <a:ext cx="12954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1200" dirty="0">
                <a:solidFill>
                  <a:schemeClr val="bg1"/>
                </a:solidFill>
                <a:effectLst/>
                <a:hlinkClick r:id="rId2"/>
              </a:rPr>
              <a:t>Brain Pop</a:t>
            </a:r>
            <a:endParaRPr lang="en-US" altLang="en-US" sz="1200" dirty="0">
              <a:solidFill>
                <a:schemeClr val="bg1"/>
              </a:solidFill>
              <a:effectLst/>
            </a:endParaRPr>
          </a:p>
        </p:txBody>
      </p:sp>
      <p:pic>
        <p:nvPicPr>
          <p:cNvPr id="5124" name="Picture 7" descr="im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55626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5" name="Line 17"/>
          <p:cNvSpPr>
            <a:spLocks noChangeShapeType="1"/>
          </p:cNvSpPr>
          <p:nvPr/>
        </p:nvSpPr>
        <p:spPr bwMode="auto">
          <a:xfrm flipH="1" flipV="1">
            <a:off x="5181600" y="1981200"/>
            <a:ext cx="609600" cy="1219200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H="1" flipV="1">
            <a:off x="4495800" y="2362200"/>
            <a:ext cx="1371600" cy="914400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5791200" y="3352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ER</a:t>
            </a:r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 flipV="1">
            <a:off x="2743200" y="2819400"/>
            <a:ext cx="10668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914400" y="31242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Golgi Bodies</a:t>
            </a: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 flipH="1" flipV="1">
            <a:off x="4648200" y="1219200"/>
            <a:ext cx="2133600" cy="304800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6705600" y="12954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Lysosomes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5257800"/>
            <a:ext cx="8839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2100" indent="-292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b="1">
                <a:effectLst/>
                <a:latin typeface="Comic Sans MS" pitchFamily="66" charset="0"/>
              </a:rPr>
              <a:t>  Plant cells have a </a:t>
            </a:r>
            <a:r>
              <a:rPr lang="en-US" altLang="en-US" sz="3600" b="1">
                <a:solidFill>
                  <a:srgbClr val="FF0000"/>
                </a:solidFill>
                <a:effectLst/>
                <a:latin typeface="Comic Sans MS" pitchFamily="66" charset="0"/>
              </a:rPr>
              <a:t>cell wall</a:t>
            </a:r>
            <a:r>
              <a:rPr lang="en-US" altLang="en-US" sz="3600" b="1">
                <a:effectLst/>
                <a:latin typeface="Comic Sans MS" pitchFamily="66" charset="0"/>
              </a:rPr>
              <a:t> &amp; </a:t>
            </a:r>
            <a:r>
              <a:rPr lang="en-US" altLang="en-US" sz="3600" b="1">
                <a:solidFill>
                  <a:srgbClr val="FF0000"/>
                </a:solidFill>
                <a:effectLst/>
                <a:latin typeface="Comic Sans MS" pitchFamily="66" charset="0"/>
              </a:rPr>
              <a:t>chloroplast</a:t>
            </a:r>
            <a:r>
              <a:rPr lang="en-US" altLang="en-US" sz="3600" b="1">
                <a:effectLst/>
                <a:latin typeface="Comic Sans MS" pitchFamily="66" charset="0"/>
              </a:rPr>
              <a:t> and animal cells </a:t>
            </a:r>
            <a:r>
              <a:rPr lang="en-US" altLang="en-US" sz="3600" b="1" u="sng">
                <a:effectLst/>
                <a:latin typeface="Comic Sans MS" pitchFamily="66" charset="0"/>
              </a:rPr>
              <a:t>do not</a:t>
            </a:r>
            <a:r>
              <a:rPr lang="en-US" altLang="en-US" sz="3600" b="1">
                <a:effectLst/>
                <a:latin typeface="Comic Sans MS" pitchFamily="66" charset="0"/>
              </a:rPr>
              <a:t>!!!</a:t>
            </a:r>
            <a:endParaRPr lang="en-US" altLang="en-US" sz="3600">
              <a:effectLst/>
            </a:endParaRPr>
          </a:p>
        </p:txBody>
      </p:sp>
      <p:pic>
        <p:nvPicPr>
          <p:cNvPr id="6147" name="Picture 11" descr="im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0"/>
            <a:ext cx="4784725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27" name="Line 15"/>
          <p:cNvSpPr>
            <a:spLocks noChangeShapeType="1"/>
          </p:cNvSpPr>
          <p:nvPr/>
        </p:nvSpPr>
        <p:spPr bwMode="auto">
          <a:xfrm flipV="1">
            <a:off x="1905000" y="1143000"/>
            <a:ext cx="2514600" cy="4572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1905000" y="1600200"/>
            <a:ext cx="1371600" cy="990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0" y="12954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Chloroplast</a:t>
            </a: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 flipV="1">
            <a:off x="5638800" y="3048000"/>
            <a:ext cx="1066800" cy="1143000"/>
          </a:xfrm>
          <a:prstGeom prst="line">
            <a:avLst/>
          </a:prstGeom>
          <a:noFill/>
          <a:ln w="984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5867400" y="41910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Cell Wall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3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3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allAtOnce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0"/>
            <a:ext cx="33528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effectLst/>
                <a:latin typeface="Comic Sans MS" pitchFamily="66" charset="0"/>
              </a:rPr>
              <a:t>Tissue</a:t>
            </a:r>
          </a:p>
          <a:p>
            <a:pPr>
              <a:spcBef>
                <a:spcPct val="50000"/>
              </a:spcBef>
            </a:pPr>
            <a:r>
              <a:rPr lang="en-US" altLang="en-US" sz="2600" b="1">
                <a:effectLst/>
                <a:latin typeface="Comic Sans MS" pitchFamily="66" charset="0"/>
              </a:rPr>
              <a:t>group of cells that work together.</a:t>
            </a:r>
            <a:r>
              <a:rPr lang="en-US" altLang="en-US" sz="2600" b="1">
                <a:effectLst/>
              </a:rPr>
              <a:t>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1905000"/>
            <a:ext cx="36576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effectLst/>
                <a:latin typeface="Comic Sans MS" pitchFamily="66" charset="0"/>
              </a:rPr>
              <a:t>Organ</a:t>
            </a:r>
          </a:p>
          <a:p>
            <a:pPr>
              <a:spcBef>
                <a:spcPct val="50000"/>
              </a:spcBef>
            </a:pPr>
            <a:r>
              <a:rPr lang="en-US" altLang="en-US" sz="2600" b="1">
                <a:effectLst/>
                <a:latin typeface="Comic Sans MS" pitchFamily="66" charset="0"/>
              </a:rPr>
              <a:t>groups of tissues that work together.</a:t>
            </a:r>
            <a:endParaRPr lang="en-US" altLang="en-US" sz="2600" b="1">
              <a:effectLst/>
            </a:endParaRPr>
          </a:p>
        </p:txBody>
      </p:sp>
      <p:pic>
        <p:nvPicPr>
          <p:cNvPr id="7172" name="Picture 13" descr="smooth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0"/>
            <a:ext cx="1103313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41" descr="man in black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2200" y="5257800"/>
            <a:ext cx="1069975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4" name="Picture 29" descr="MiddleSchoolAudio">
            <a:hlinkClick r:id="" action="ppaction://noaction">
              <a:snd r:embed="rId4" name="LS42911.WAV"/>
            </a:hlinkClick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143000"/>
            <a:ext cx="304800" cy="2857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5" name="Text Box 15"/>
          <p:cNvSpPr txBox="1">
            <a:spLocks noChangeArrowheads="1"/>
          </p:cNvSpPr>
          <p:nvPr/>
        </p:nvSpPr>
        <p:spPr bwMode="auto">
          <a:xfrm>
            <a:off x="7620000" y="0"/>
            <a:ext cx="15240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dirty="0">
                <a:solidFill>
                  <a:schemeClr val="bg1"/>
                </a:solidFill>
                <a:effectLst/>
              </a:rPr>
              <a:t>1. </a:t>
            </a:r>
            <a:r>
              <a:rPr lang="en-US" altLang="en-US" sz="1200" dirty="0">
                <a:solidFill>
                  <a:schemeClr val="bg1"/>
                </a:solidFill>
                <a:effectLst/>
                <a:hlinkClick r:id="rId6" action="ppaction://hlinkfile"/>
              </a:rPr>
              <a:t>Video: Cells work together</a:t>
            </a:r>
            <a:endParaRPr lang="en-US" altLang="en-US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0" y="5575300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effectLst/>
                <a:latin typeface="Comic Sans MS" pitchFamily="66" charset="0"/>
              </a:rPr>
              <a:t>Organism</a:t>
            </a:r>
            <a:endParaRPr lang="en-US" altLang="en-US" sz="2800" b="1">
              <a:solidFill>
                <a:srgbClr val="FF0000"/>
              </a:solidFill>
              <a:effectLst/>
            </a:endParaRP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0" y="3962400"/>
            <a:ext cx="320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effectLst/>
                <a:latin typeface="Comic Sans MS" pitchFamily="66" charset="0"/>
              </a:rPr>
              <a:t>Organ System</a:t>
            </a:r>
          </a:p>
        </p:txBody>
      </p:sp>
      <p:sp>
        <p:nvSpPr>
          <p:cNvPr id="14380" name="Line 44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81" name="Line 45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83" name="Line 47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181" name="Picture 48" descr="he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9080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50" descr="Blood-circulatory-system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3505200"/>
            <a:ext cx="903288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8" dur="500" autoRev="1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autoRev="1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autoRev="1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allAtOnce"/>
      <p:bldP spid="14340" grpId="0" build="allAtOnce"/>
      <p:bldP spid="14353" grpId="0"/>
      <p:bldP spid="143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2362200" y="0"/>
            <a:ext cx="495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effectLst/>
              </a:rPr>
              <a:t>The Microscope</a:t>
            </a:r>
            <a:endParaRPr lang="en-US" altLang="en-US" sz="4400">
              <a:effectLst/>
            </a:endParaRPr>
          </a:p>
        </p:txBody>
      </p:sp>
      <p:graphicFrame>
        <p:nvGraphicFramePr>
          <p:cNvPr id="8195" name="Object 6"/>
          <p:cNvGraphicFramePr>
            <a:graphicFrameLocks noChangeAspect="1"/>
          </p:cNvGraphicFramePr>
          <p:nvPr/>
        </p:nvGraphicFramePr>
        <p:xfrm>
          <a:off x="3048000" y="1066800"/>
          <a:ext cx="2514600" cy="201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Clip" r:id="rId3" imgW="3455406" imgH="3468986" progId="MS_ClipArt_Gallery.5">
                  <p:embed/>
                </p:oleObj>
              </mc:Choice>
              <mc:Fallback>
                <p:oleObj name="Clip" r:id="rId3" imgW="3455406" imgH="3468986" progId="MS_ClipArt_Gallery.5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066800"/>
                        <a:ext cx="2514600" cy="201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0" y="3505200"/>
            <a:ext cx="91440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76325" indent="-161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/>
            <a:r>
              <a:rPr lang="en-US" altLang="en-US" sz="3200" b="1">
                <a:effectLst/>
                <a:latin typeface="Comic Sans MS" pitchFamily="66" charset="0"/>
              </a:rPr>
              <a:t>*Must have a microscope to see cells and viruses. </a:t>
            </a:r>
          </a:p>
          <a:p>
            <a:pPr lvl="2"/>
            <a:endParaRPr lang="en-US" altLang="en-US" sz="3200" b="1">
              <a:effectLst/>
              <a:latin typeface="Comic Sans MS" pitchFamily="66" charset="0"/>
            </a:endParaRPr>
          </a:p>
          <a:p>
            <a:pPr lvl="2"/>
            <a:r>
              <a:rPr lang="en-US" altLang="en-US" sz="3200" b="1">
                <a:effectLst/>
                <a:latin typeface="Comic Sans MS" pitchFamily="66" charset="0"/>
              </a:rPr>
              <a:t>*</a:t>
            </a:r>
            <a:r>
              <a:rPr lang="en-US" altLang="en-US" sz="3200" b="1">
                <a:solidFill>
                  <a:srgbClr val="FF0000"/>
                </a:solidFill>
                <a:effectLst/>
                <a:latin typeface="Comic Sans MS" pitchFamily="66" charset="0"/>
              </a:rPr>
              <a:t>Antonie van Leeuwenhoek</a:t>
            </a:r>
            <a:r>
              <a:rPr lang="en-US" altLang="en-US" sz="3200" b="1">
                <a:effectLst/>
                <a:latin typeface="Comic Sans MS" pitchFamily="66" charset="0"/>
              </a:rPr>
              <a:t> made the 1</a:t>
            </a:r>
            <a:r>
              <a:rPr lang="en-US" altLang="en-US" sz="3200" b="1" baseline="30000">
                <a:effectLst/>
                <a:latin typeface="Comic Sans MS" pitchFamily="66" charset="0"/>
              </a:rPr>
              <a:t>st</a:t>
            </a:r>
            <a:r>
              <a:rPr lang="en-US" altLang="en-US" sz="3200" b="1">
                <a:effectLst/>
                <a:latin typeface="Comic Sans MS" pitchFamily="66" charset="0"/>
              </a:rPr>
              <a:t> microscope</a:t>
            </a: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7239000" y="0"/>
            <a:ext cx="19050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1200">
                <a:solidFill>
                  <a:schemeClr val="bg1"/>
                </a:solidFill>
                <a:effectLst/>
                <a:hlinkClick r:id="rId5" action="ppaction://hlinkfile"/>
              </a:rPr>
              <a:t>Video History of Microscope</a:t>
            </a:r>
            <a:endParaRPr lang="en-US" altLang="en-US" sz="120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0" y="685800"/>
            <a:ext cx="91440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b="1">
                <a:effectLst/>
              </a:rPr>
              <a:t>* </a:t>
            </a:r>
            <a:r>
              <a:rPr lang="en-US" altLang="en-US" sz="3200" b="1">
                <a:solidFill>
                  <a:srgbClr val="FF0000"/>
                </a:solidFill>
                <a:effectLst/>
              </a:rPr>
              <a:t>Compound Light Microscope</a:t>
            </a:r>
            <a:r>
              <a:rPr lang="en-US" altLang="en-US" sz="3200" b="1">
                <a:effectLst/>
              </a:rPr>
              <a:t> = microscope we use in Life Science.</a:t>
            </a:r>
          </a:p>
          <a:p>
            <a:r>
              <a:rPr lang="en-US" altLang="en-US" sz="3200" b="1">
                <a:effectLst/>
              </a:rPr>
              <a:t>* </a:t>
            </a:r>
            <a:r>
              <a:rPr lang="en-US" altLang="en-US" sz="3200" b="1">
                <a:solidFill>
                  <a:srgbClr val="FF0000"/>
                </a:solidFill>
                <a:effectLst/>
              </a:rPr>
              <a:t>Magnification</a:t>
            </a:r>
            <a:r>
              <a:rPr lang="en-US" altLang="en-US" sz="3200" b="1">
                <a:effectLst/>
              </a:rPr>
              <a:t> = Multiply the eyepiece times the nosepiece.</a:t>
            </a: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7239000" y="0"/>
            <a:ext cx="1905000" cy="7318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1200">
                <a:solidFill>
                  <a:schemeClr val="bg1"/>
                </a:solidFill>
                <a:effectLst/>
                <a:hlinkClick r:id="rId3" action="ppaction://hlinkfile"/>
              </a:rPr>
              <a:t>Video: microscope</a:t>
            </a:r>
            <a:endParaRPr lang="en-US" altLang="en-US" sz="1200">
              <a:solidFill>
                <a:schemeClr val="bg1"/>
              </a:solidFill>
              <a:effectLst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1200">
                <a:solidFill>
                  <a:schemeClr val="bg1"/>
                </a:solidFill>
                <a:effectLst/>
                <a:hlinkClick r:id="rId4" action="ppaction://hlinkfile"/>
              </a:rPr>
              <a:t>How to make a wet mount</a:t>
            </a:r>
            <a:endParaRPr lang="en-US" altLang="en-US" sz="120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9220" name="Object 7"/>
          <p:cNvGraphicFramePr>
            <a:graphicFrameLocks noGrp="1" noChangeAspect="1"/>
          </p:cNvGraphicFramePr>
          <p:nvPr>
            <p:ph/>
          </p:nvPr>
        </p:nvGraphicFramePr>
        <p:xfrm>
          <a:off x="2895600" y="2743200"/>
          <a:ext cx="29210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Photo Editor Photo" r:id="rId5" imgW="2352381" imgH="3315163" progId="MSPhotoEd.3">
                  <p:embed/>
                </p:oleObj>
              </mc:Choice>
              <mc:Fallback>
                <p:oleObj name="Photo Editor Photo" r:id="rId5" imgW="2352381" imgH="3315163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743200"/>
                        <a:ext cx="29210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97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>
                <a:effectLst/>
              </a:rPr>
              <a:t>Eyepiece </a:t>
            </a:r>
            <a:r>
              <a:rPr lang="en-US" altLang="en-US" sz="4400" b="1">
                <a:solidFill>
                  <a:srgbClr val="FF0000"/>
                </a:solidFill>
                <a:effectLst/>
              </a:rPr>
              <a:t>10X</a:t>
            </a:r>
          </a:p>
          <a:p>
            <a:pPr algn="ctr">
              <a:spcBef>
                <a:spcPct val="50000"/>
              </a:spcBef>
            </a:pPr>
            <a:r>
              <a:rPr lang="en-US" altLang="en-US" sz="4400">
                <a:effectLst/>
              </a:rPr>
              <a:t>Nosepiece </a:t>
            </a:r>
            <a:r>
              <a:rPr lang="en-US" altLang="en-US" sz="4400" b="1">
                <a:solidFill>
                  <a:srgbClr val="FF0000"/>
                </a:solidFill>
                <a:effectLst/>
              </a:rPr>
              <a:t>40X</a:t>
            </a:r>
          </a:p>
          <a:p>
            <a:pPr algn="ctr">
              <a:spcBef>
                <a:spcPct val="50000"/>
              </a:spcBef>
            </a:pPr>
            <a:endParaRPr lang="en-US" altLang="en-US" sz="4400" b="1">
              <a:solidFill>
                <a:srgbClr val="FF0000"/>
              </a:solidFill>
              <a:effectLst/>
            </a:endParaRPr>
          </a:p>
          <a:p>
            <a:pPr>
              <a:spcBef>
                <a:spcPct val="50000"/>
              </a:spcBef>
            </a:pPr>
            <a:r>
              <a:rPr lang="en-US" altLang="en-US" sz="4800">
                <a:effectLst/>
              </a:rPr>
              <a:t>		</a:t>
            </a:r>
            <a:r>
              <a:rPr lang="en-US" altLang="en-US" sz="4800" b="1">
                <a:effectLst/>
              </a:rPr>
              <a:t>	  </a:t>
            </a:r>
            <a:r>
              <a:rPr lang="en-US" altLang="en-US" sz="4800" b="1">
                <a:solidFill>
                  <a:srgbClr val="FF0000"/>
                </a:solidFill>
                <a:effectLst/>
              </a:rPr>
              <a:t>10</a:t>
            </a:r>
          </a:p>
          <a:p>
            <a:pPr>
              <a:spcBef>
                <a:spcPct val="50000"/>
              </a:spcBef>
            </a:pPr>
            <a:r>
              <a:rPr lang="en-US" altLang="en-US" sz="4800">
                <a:effectLst/>
              </a:rPr>
              <a:t>		    X </a:t>
            </a:r>
            <a:r>
              <a:rPr lang="en-US" altLang="en-US" sz="4800" b="1" u="sng">
                <a:solidFill>
                  <a:srgbClr val="FF0000"/>
                </a:solidFill>
                <a:effectLst/>
              </a:rPr>
              <a:t>40</a:t>
            </a:r>
          </a:p>
          <a:p>
            <a:pPr>
              <a:spcBef>
                <a:spcPct val="50000"/>
              </a:spcBef>
            </a:pPr>
            <a:r>
              <a:rPr lang="en-US" altLang="en-US" sz="4400">
                <a:effectLst/>
              </a:rPr>
              <a:t>	</a:t>
            </a:r>
            <a:r>
              <a:rPr lang="en-US" altLang="en-US" sz="4400" b="1">
                <a:solidFill>
                  <a:srgbClr val="FF0000"/>
                </a:solidFill>
                <a:effectLst/>
              </a:rPr>
              <a:t>400</a:t>
            </a:r>
            <a:r>
              <a:rPr lang="en-US" altLang="en-US" sz="4400">
                <a:effectLst/>
              </a:rPr>
              <a:t> </a:t>
            </a:r>
            <a:r>
              <a:rPr lang="en-US" altLang="en-US" sz="4400" b="1">
                <a:effectLst/>
              </a:rPr>
              <a:t>TOTAL MAGNIFICATION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7239000" y="0"/>
            <a:ext cx="19050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1200">
                <a:solidFill>
                  <a:schemeClr val="bg1"/>
                </a:solidFill>
                <a:effectLst/>
                <a:hlinkClick r:id="rId2"/>
              </a:rPr>
              <a:t>Electron Microscope</a:t>
            </a:r>
            <a:endParaRPr lang="en-US" altLang="en-US" sz="120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7174</TotalTime>
  <Words>395</Words>
  <Application>Microsoft Office PowerPoint</Application>
  <PresentationFormat>On-screen Show (4:3)</PresentationFormat>
  <Paragraphs>78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Blank Presentation</vt:lpstr>
      <vt:lpstr>Clip</vt:lpstr>
      <vt:lpstr>Photo Editor Photo</vt:lpstr>
      <vt:lpstr>Chapter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Cell Theory</vt:lpstr>
      <vt:lpstr>Viruses</vt:lpstr>
      <vt:lpstr>Host Cell</vt:lpstr>
      <vt:lpstr>PowerPoint Presentation</vt:lpstr>
      <vt:lpstr>PowerPoint Presentation</vt:lpstr>
      <vt:lpstr>PowerPoint Presentation</vt:lpstr>
      <vt:lpstr>PowerPoint Presentation</vt:lpstr>
      <vt:lpstr>Osmosis</vt:lpstr>
      <vt:lpstr>Diffusion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John Croft</dc:creator>
  <cp:lastModifiedBy>staff</cp:lastModifiedBy>
  <cp:revision>82</cp:revision>
  <dcterms:created xsi:type="dcterms:W3CDTF">2003-04-29T22:49:53Z</dcterms:created>
  <dcterms:modified xsi:type="dcterms:W3CDTF">2014-01-14T13:36:01Z</dcterms:modified>
</cp:coreProperties>
</file>